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73"/>
  </p:notesMasterIdLst>
  <p:sldIdLst>
    <p:sldId id="258" r:id="rId4"/>
    <p:sldId id="259" r:id="rId5"/>
    <p:sldId id="260" r:id="rId6"/>
    <p:sldId id="267" r:id="rId7"/>
    <p:sldId id="271" r:id="rId8"/>
    <p:sldId id="312" r:id="rId9"/>
    <p:sldId id="314" r:id="rId10"/>
    <p:sldId id="313" r:id="rId11"/>
    <p:sldId id="333" r:id="rId12"/>
    <p:sldId id="334" r:id="rId13"/>
    <p:sldId id="315" r:id="rId14"/>
    <p:sldId id="316" r:id="rId15"/>
    <p:sldId id="261" r:id="rId16"/>
    <p:sldId id="272" r:id="rId17"/>
    <p:sldId id="273" r:id="rId18"/>
    <p:sldId id="275" r:id="rId19"/>
    <p:sldId id="319" r:id="rId20"/>
    <p:sldId id="262" r:id="rId21"/>
    <p:sldId id="277" r:id="rId22"/>
    <p:sldId id="278" r:id="rId23"/>
    <p:sldId id="280" r:id="rId24"/>
    <p:sldId id="263" r:id="rId25"/>
    <p:sldId id="279" r:id="rId26"/>
    <p:sldId id="285" r:id="rId27"/>
    <p:sldId id="281" r:id="rId28"/>
    <p:sldId id="283" r:id="rId29"/>
    <p:sldId id="284" r:id="rId30"/>
    <p:sldId id="282" r:id="rId31"/>
    <p:sldId id="286" r:id="rId32"/>
    <p:sldId id="264" r:id="rId33"/>
    <p:sldId id="287" r:id="rId34"/>
    <p:sldId id="288" r:id="rId35"/>
    <p:sldId id="291" r:id="rId36"/>
    <p:sldId id="289" r:id="rId37"/>
    <p:sldId id="292" r:id="rId38"/>
    <p:sldId id="293" r:id="rId39"/>
    <p:sldId id="294" r:id="rId40"/>
    <p:sldId id="265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30" r:id="rId49"/>
    <p:sldId id="303" r:id="rId50"/>
    <p:sldId id="304" r:id="rId51"/>
    <p:sldId id="305" r:id="rId52"/>
    <p:sldId id="326" r:id="rId53"/>
    <p:sldId id="317" r:id="rId54"/>
    <p:sldId id="306" r:id="rId55"/>
    <p:sldId id="335" r:id="rId56"/>
    <p:sldId id="318" r:id="rId57"/>
    <p:sldId id="332" r:id="rId58"/>
    <p:sldId id="266" r:id="rId59"/>
    <p:sldId id="308" r:id="rId60"/>
    <p:sldId id="309" r:id="rId61"/>
    <p:sldId id="310" r:id="rId62"/>
    <p:sldId id="311" r:id="rId63"/>
    <p:sldId id="327" r:id="rId64"/>
    <p:sldId id="329" r:id="rId65"/>
    <p:sldId id="328" r:id="rId66"/>
    <p:sldId id="321" r:id="rId67"/>
    <p:sldId id="322" r:id="rId68"/>
    <p:sldId id="331" r:id="rId69"/>
    <p:sldId id="324" r:id="rId70"/>
    <p:sldId id="325" r:id="rId71"/>
    <p:sldId id="307" r:id="rId7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51" autoAdjust="0"/>
    <p:restoredTop sz="94684" autoAdjust="0"/>
  </p:normalViewPr>
  <p:slideViewPr>
    <p:cSldViewPr snapToGrid="0" snapToObjects="1">
      <p:cViewPr>
        <p:scale>
          <a:sx n="90" d="100"/>
          <a:sy n="90" d="100"/>
        </p:scale>
        <p:origin x="-560" y="-1072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48E21-B27D-CD43-AD67-AE8A8B893ACB}" type="datetimeFigureOut">
              <a:rPr lang="en-US" smtClean="0"/>
              <a:t>1/6/15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45F8A-10A0-9B43-AA5E-475366627B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7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53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04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9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64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64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64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65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65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65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66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66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66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106D2-ECEA-8E4E-A797-0FB4A41E20DB}" type="slidenum">
              <a:rPr lang="en-US"/>
              <a:pPr/>
              <a:t>67</a:t>
            </a:fld>
            <a:endParaRPr lang="en-US" dirty="0"/>
          </a:p>
        </p:txBody>
      </p:sp>
      <p:sp>
        <p:nvSpPr>
          <p:cNvPr id="57344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7D9696BB-7039-384C-B4F8-3395CC7544A5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67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3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684CB-B112-4F44-93D8-6C4ED2E08C43}" type="slidenum">
              <a:rPr lang="en-US"/>
              <a:pPr/>
              <a:t>68</a:t>
            </a:fld>
            <a:endParaRPr lang="en-US" dirty="0"/>
          </a:p>
        </p:txBody>
      </p:sp>
      <p:sp>
        <p:nvSpPr>
          <p:cNvPr id="58368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ACFCAFC3-8964-9C4A-85D5-19E66C6AFB56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68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4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1AFDDB12-BF0B-1249-AF24-1B9559E3F95B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68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8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7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27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88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96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422440" y="9344025"/>
            <a:ext cx="2471935" cy="30777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2" tIns="45717" rIns="91432" bIns="45717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2015 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65049-4C82-E04B-9F6B-F7891345E80F}" type="slidenum">
              <a:rPr lang="en-US"/>
              <a:pPr>
                <a:defRPr/>
              </a:pPr>
              <a:t>‹#›</a:t>
            </a:fld>
            <a:r>
              <a:rPr lang="en-US" dirty="0"/>
              <a:t> |</a:t>
            </a: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182874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theme" Target="../theme/theme2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  <p:sldLayoutId id="2147484518" r:id="rId9"/>
    <p:sldLayoutId id="2147484519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hyperlink" Target="http://bit.ly/bcgallery" TargetMode="External"/><Relationship Id="rId7" Type="http://schemas.openxmlformats.org/officeDocument/2006/relationships/hyperlink" Target="http://bit.ly/qsgallery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ocs.brightcove.com/en/video-cloud/studio/general/player-feature-comparison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Brightcove Gallery Essentials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Bob Bailey</a:t>
            </a:r>
          </a:p>
          <a:p>
            <a:r>
              <a:rPr lang="en-US" dirty="0" smtClean="0"/>
              <a:t>bbailey@brightcove.com</a:t>
            </a:r>
            <a:endParaRPr lang="en-US" dirty="0"/>
          </a:p>
        </p:txBody>
      </p:sp>
      <p:pic>
        <p:nvPicPr>
          <p:cNvPr id="4" name="Picture 3" descr="galler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567" y="7117986"/>
            <a:ext cx="7493311" cy="18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52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using Players module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 special player settings are required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40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Your Video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Videos on Gallery sites are organized into Collections</a:t>
            </a:r>
          </a:p>
          <a:p>
            <a:endParaRPr lang="en-US" dirty="0" smtClean="0"/>
          </a:p>
          <a:p>
            <a:r>
              <a:rPr lang="en-US" dirty="0" smtClean="0"/>
              <a:t>Collections comprised of:</a:t>
            </a:r>
          </a:p>
          <a:p>
            <a:pPr lvl="1"/>
            <a:r>
              <a:rPr lang="en-US" dirty="0" smtClean="0"/>
              <a:t>Playlists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Custom Fields</a:t>
            </a:r>
          </a:p>
          <a:p>
            <a:pPr lvl="1"/>
            <a:r>
              <a:rPr lang="en-US" dirty="0" smtClean="0"/>
              <a:t>Search criteria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Think about how your content will be organized on your site</a:t>
            </a:r>
            <a:endParaRPr lang="en-US" dirty="0"/>
          </a:p>
          <a:p>
            <a:pPr lvl="1"/>
            <a:r>
              <a:rPr lang="en-US" dirty="0" smtClean="0"/>
              <a:t>Are your videos tagged properly?</a:t>
            </a:r>
          </a:p>
          <a:p>
            <a:pPr lvl="1"/>
            <a:r>
              <a:rPr lang="en-US" dirty="0" smtClean="0"/>
              <a:t>How are the videos tagged?</a:t>
            </a:r>
          </a:p>
          <a:p>
            <a:pPr lvl="1"/>
            <a:r>
              <a:rPr lang="en-US" dirty="0" smtClean="0"/>
              <a:t>Create playlists to organize content</a:t>
            </a:r>
          </a:p>
          <a:p>
            <a:pPr lvl="1"/>
            <a:endParaRPr lang="en-US" dirty="0"/>
          </a:p>
          <a:p>
            <a:r>
              <a:rPr lang="en-US" dirty="0" smtClean="0"/>
              <a:t>Having your content organized will save you time once you start building your site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3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/>
              <a:t>Determining </a:t>
            </a:r>
            <a:r>
              <a:rPr lang="en-US" dirty="0"/>
              <a:t>which Gallery template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Gallery sites are based upon a template</a:t>
            </a:r>
          </a:p>
          <a:p>
            <a:endParaRPr lang="en-US" dirty="0"/>
          </a:p>
          <a:p>
            <a:r>
              <a:rPr lang="en-US" dirty="0" smtClean="0"/>
              <a:t>Gallery provides a set of</a:t>
            </a:r>
            <a:br>
              <a:rPr lang="en-US" dirty="0" smtClean="0"/>
            </a:br>
            <a:r>
              <a:rPr lang="en-US" dirty="0" smtClean="0"/>
              <a:t>templates “out of the box”</a:t>
            </a:r>
          </a:p>
          <a:p>
            <a:endParaRPr lang="en-US" dirty="0"/>
          </a:p>
          <a:p>
            <a:r>
              <a:rPr lang="en-US" dirty="0" smtClean="0"/>
              <a:t>Templates control overall look</a:t>
            </a:r>
            <a:br>
              <a:rPr lang="en-US" dirty="0" smtClean="0"/>
            </a:br>
            <a:r>
              <a:rPr lang="en-US" dirty="0" smtClean="0"/>
              <a:t>and feel of the site</a:t>
            </a:r>
          </a:p>
          <a:p>
            <a:endParaRPr lang="en-US" dirty="0"/>
          </a:p>
          <a:p>
            <a:r>
              <a:rPr lang="en-US" dirty="0" smtClean="0"/>
              <a:t>Use the documentation and</a:t>
            </a:r>
            <a:br>
              <a:rPr lang="en-US" dirty="0" smtClean="0"/>
            </a:br>
            <a:r>
              <a:rPr lang="en-US" dirty="0" smtClean="0"/>
              <a:t>look at the samples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161" y="2762758"/>
            <a:ext cx="6973128" cy="63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8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Gallery Settings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61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Gallery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must be configured</a:t>
            </a:r>
            <a:br>
              <a:rPr lang="en-US" dirty="0" smtClean="0"/>
            </a:br>
            <a:r>
              <a:rPr lang="en-US" dirty="0" smtClean="0"/>
              <a:t>with your API read token</a:t>
            </a:r>
            <a:br>
              <a:rPr lang="en-US" dirty="0" smtClean="0"/>
            </a:br>
            <a:r>
              <a:rPr lang="en-US" dirty="0" smtClean="0"/>
              <a:t>and a default player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922" y="1382535"/>
            <a:ext cx="8481249" cy="79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6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API Read 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requires your Video Cloud API read token so it can access the videos and playlists in your account</a:t>
            </a:r>
          </a:p>
          <a:p>
            <a:r>
              <a:rPr lang="en-US" dirty="0" smtClean="0"/>
              <a:t>To configure the API read token:</a:t>
            </a:r>
          </a:p>
          <a:p>
            <a:pPr lvl="1"/>
            <a:r>
              <a:rPr lang="en-US" dirty="0" smtClean="0"/>
              <a:t>Click the </a:t>
            </a:r>
            <a:r>
              <a:rPr lang="en-US" dirty="0" smtClean="0">
                <a:solidFill>
                  <a:srgbClr val="FF0000"/>
                </a:solidFill>
              </a:rPr>
              <a:t>account settings </a:t>
            </a:r>
            <a:r>
              <a:rPr lang="en-US" dirty="0" smtClean="0"/>
              <a:t>link or go to Account Settings &gt; API Management</a:t>
            </a:r>
          </a:p>
          <a:p>
            <a:pPr lvl="1"/>
            <a:r>
              <a:rPr lang="en-US" dirty="0" smtClean="0"/>
              <a:t>Copy the read token with </a:t>
            </a:r>
            <a:r>
              <a:rPr lang="en-US" b="1" dirty="0" smtClean="0"/>
              <a:t>URL Access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4539545"/>
            <a:ext cx="9340957" cy="3237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33" y="7286831"/>
            <a:ext cx="8725237" cy="147299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96960" y="6732066"/>
            <a:ext cx="2037379" cy="169226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099602" y="5245100"/>
            <a:ext cx="5319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  <a:r>
              <a:rPr lang="en-US" dirty="0"/>
              <a:t>  </a:t>
            </a:r>
            <a:r>
              <a:rPr lang="en-US" dirty="0" smtClean="0"/>
              <a:t>Make sure you use the read token with </a:t>
            </a:r>
            <a:r>
              <a:rPr lang="en-US" b="1" dirty="0" smtClean="0">
                <a:solidFill>
                  <a:schemeClr val="tx2"/>
                </a:solidFill>
              </a:rPr>
              <a:t>URL Access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838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Account Wide Default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</a:t>
            </a:r>
            <a:r>
              <a:rPr lang="en-US" dirty="0"/>
              <a:t>A</a:t>
            </a:r>
            <a:r>
              <a:rPr lang="en-US" dirty="0" smtClean="0"/>
              <a:t>ccount </a:t>
            </a:r>
            <a:r>
              <a:rPr lang="en-US" dirty="0"/>
              <a:t>W</a:t>
            </a:r>
            <a:r>
              <a:rPr lang="en-US" dirty="0" smtClean="0"/>
              <a:t>ide Default Player</a:t>
            </a:r>
          </a:p>
          <a:p>
            <a:r>
              <a:rPr lang="en-US" dirty="0" smtClean="0"/>
              <a:t>This player will be used on all sites unless a site-level player is selected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  A “*” </a:t>
            </a:r>
            <a:r>
              <a:rPr lang="en-US" dirty="0" err="1" smtClean="0"/>
              <a:t>preceeding</a:t>
            </a:r>
            <a:r>
              <a:rPr lang="en-US" dirty="0" smtClean="0"/>
              <a:t> the player name indicates that the player is a Brightcove Player.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3382434"/>
            <a:ext cx="136906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935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HTML to use for the header </a:t>
            </a:r>
            <a:r>
              <a:rPr lang="en-US" dirty="0"/>
              <a:t>and/or </a:t>
            </a:r>
            <a:r>
              <a:rPr lang="en-US" dirty="0" smtClean="0"/>
              <a:t>footer</a:t>
            </a:r>
          </a:p>
          <a:p>
            <a:r>
              <a:rPr lang="en-US" dirty="0" smtClean="0"/>
              <a:t>Provides </a:t>
            </a:r>
            <a:r>
              <a:rPr lang="en-US" dirty="0"/>
              <a:t>the ability to customize your Gallery site so it more closely matches the look and feel of your corporate </a:t>
            </a:r>
            <a:r>
              <a:rPr lang="en-US" dirty="0" smtClean="0"/>
              <a:t>sites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4" y="4650812"/>
            <a:ext cx="13460378" cy="39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8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New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2966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new site, click </a:t>
            </a:r>
            <a:r>
              <a:rPr lang="en-US" b="1" dirty="0" smtClean="0"/>
              <a:t>Create </a:t>
            </a:r>
            <a:r>
              <a:rPr lang="en-US" b="1" dirty="0"/>
              <a:t>a</a:t>
            </a:r>
            <a:r>
              <a:rPr lang="en-US" b="1" dirty="0" smtClean="0"/>
              <a:t> Site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95" y="2794054"/>
            <a:ext cx="9759151" cy="59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664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Before you Get Started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Settings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Creating a New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Objects to Pages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Video to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Setting Site Properties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Previewing &amp; Publishing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97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template</a:t>
            </a:r>
            <a:br>
              <a:rPr lang="en-US" dirty="0" smtClean="0"/>
            </a:br>
            <a:r>
              <a:rPr lang="en-US" dirty="0" smtClean="0"/>
              <a:t>and a style</a:t>
            </a:r>
          </a:p>
          <a:p>
            <a:endParaRPr lang="en-US" dirty="0" smtClean="0"/>
          </a:p>
          <a:p>
            <a:r>
              <a:rPr lang="en-US" dirty="0" smtClean="0"/>
              <a:t>Styles can be changed</a:t>
            </a:r>
            <a:br>
              <a:rPr lang="en-US" dirty="0" smtClean="0"/>
            </a:br>
            <a:r>
              <a:rPr lang="en-US" dirty="0" smtClean="0"/>
              <a:t>later, templates can’t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31" y="1304313"/>
            <a:ext cx="9613585" cy="7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9473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Site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add videos</a:t>
            </a:r>
            <a:br>
              <a:rPr lang="en-US" dirty="0" smtClean="0"/>
            </a:br>
            <a:r>
              <a:rPr lang="en-US" dirty="0" smtClean="0"/>
              <a:t>and customize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830" y="1749425"/>
            <a:ext cx="11092514" cy="72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7565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Objects to </a:t>
            </a:r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9605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upon the template that is selected,</a:t>
            </a:r>
            <a:br>
              <a:rPr lang="en-US" dirty="0" smtClean="0"/>
            </a:br>
            <a:r>
              <a:rPr lang="en-US" dirty="0" smtClean="0"/>
              <a:t>a set of pages templates will be available</a:t>
            </a:r>
          </a:p>
          <a:p>
            <a:endParaRPr lang="en-US" dirty="0" smtClean="0"/>
          </a:p>
          <a:p>
            <a:r>
              <a:rPr lang="en-US" dirty="0" smtClean="0"/>
              <a:t>Click on the page thumbnail to view/edit the</a:t>
            </a:r>
            <a:br>
              <a:rPr lang="en-US" dirty="0" smtClean="0"/>
            </a:br>
            <a:r>
              <a:rPr lang="en-US" dirty="0" smtClean="0"/>
              <a:t>page contents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840" y="1463322"/>
            <a:ext cx="374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3677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Player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page templates provide</a:t>
            </a:r>
            <a:br>
              <a:rPr lang="en-US" dirty="0" smtClean="0"/>
            </a:br>
            <a:r>
              <a:rPr lang="en-US" dirty="0" smtClean="0"/>
              <a:t>the ability to change the</a:t>
            </a:r>
            <a:br>
              <a:rPr lang="en-US" dirty="0" smtClean="0"/>
            </a:br>
            <a:r>
              <a:rPr lang="en-US" dirty="0" smtClean="0"/>
              <a:t>player layout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Change Layout </a:t>
            </a:r>
            <a:r>
              <a:rPr lang="en-US" dirty="0" smtClean="0"/>
              <a:t>and select</a:t>
            </a:r>
            <a:br>
              <a:rPr lang="en-US" dirty="0" smtClean="0"/>
            </a:br>
            <a:r>
              <a:rPr lang="en-US" dirty="0" smtClean="0"/>
              <a:t>a new layout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903" y="497064"/>
            <a:ext cx="2699298" cy="87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6412"/>
      </p:ext>
    </p:extLst>
  </p:cSld>
  <p:clrMapOvr>
    <a:masterClrMapping/>
  </p:clrMapOvr>
  <p:transition xmlns:p14="http://schemas.microsoft.com/office/powerpoint/2010/main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Page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Placeholders on the page</a:t>
            </a:r>
            <a:br>
              <a:rPr lang="en-US" dirty="0" smtClean="0"/>
            </a:br>
            <a:r>
              <a:rPr lang="en-US" dirty="0" smtClean="0"/>
              <a:t>indicate where images/text</a:t>
            </a:r>
            <a:br>
              <a:rPr lang="en-US" dirty="0" smtClean="0"/>
            </a:br>
            <a:r>
              <a:rPr lang="en-US" dirty="0" smtClean="0"/>
              <a:t>can be added</a:t>
            </a:r>
          </a:p>
          <a:p>
            <a:endParaRPr lang="en-US" dirty="0"/>
          </a:p>
          <a:p>
            <a:r>
              <a:rPr lang="en-US" dirty="0"/>
              <a:t>To add content, click a</a:t>
            </a:r>
            <a:br>
              <a:rPr lang="en-US" dirty="0"/>
            </a:br>
            <a:r>
              <a:rPr lang="en-US" dirty="0" smtClean="0"/>
              <a:t>placeholder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573" y="1749425"/>
            <a:ext cx="8788631" cy="74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1328"/>
      </p:ext>
    </p:extLst>
  </p:cSld>
  <p:clrMapOvr>
    <a:masterClrMapping/>
  </p:clrMapOvr>
  <p:transition xmlns:p14="http://schemas.microsoft.com/office/powerpoint/2010/main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placeholder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Upload</a:t>
            </a:r>
            <a:r>
              <a:rPr lang="en-US" dirty="0" smtClean="0"/>
              <a:t> and then </a:t>
            </a:r>
            <a:r>
              <a:rPr lang="en-US" b="1" dirty="0" smtClean="0"/>
              <a:t>Save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add image placeholder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+Add Photo</a:t>
            </a:r>
            <a:r>
              <a:rPr lang="en-US" dirty="0" smtClean="0"/>
              <a:t> link to browse</a:t>
            </a:r>
            <a:br>
              <a:rPr lang="en-US" dirty="0" smtClean="0"/>
            </a:br>
            <a:r>
              <a:rPr lang="en-US" dirty="0" smtClean="0"/>
              <a:t>and select an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35" y="1427845"/>
            <a:ext cx="5941357" cy="2710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915" y="3971925"/>
            <a:ext cx="605636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8576"/>
      </p:ext>
    </p:extLst>
  </p:cSld>
  <p:clrMapOvr>
    <a:masterClrMapping/>
  </p:clrMapOvr>
  <p:transition xmlns:p14="http://schemas.microsoft.com/office/powerpoint/2010/main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made to the page will appear real-time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39" y="4058596"/>
            <a:ext cx="15124374" cy="230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4780"/>
      </p:ext>
    </p:extLst>
  </p:cSld>
  <p:clrMapOvr>
    <a:masterClrMapping/>
  </p:clrMapOvr>
  <p:transition xmlns:p14="http://schemas.microsoft.com/office/powerpoint/2010/main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text placeholder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Enter the 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02" y="2548467"/>
            <a:ext cx="105283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2" y="6117167"/>
            <a:ext cx="10414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2546"/>
      </p:ext>
    </p:extLst>
  </p:cSld>
  <p:clrMapOvr>
    <a:masterClrMapping/>
  </p:clrMapOvr>
  <p:transition xmlns:p14="http://schemas.microsoft.com/office/powerpoint/2010/main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chasing arrows to remove</a:t>
            </a:r>
            <a:br>
              <a:rPr lang="en-US" dirty="0" smtClean="0"/>
            </a:br>
            <a:r>
              <a:rPr lang="en-US" dirty="0" smtClean="0"/>
              <a:t>an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 text and then Save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332" y="1301750"/>
            <a:ext cx="61468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21" y="5867400"/>
            <a:ext cx="425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2280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Gallery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786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Video to a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8129"/>
      </p:ext>
    </p:extLst>
  </p:cSld>
  <p:clrMapOvr>
    <a:masterClrMapping/>
  </p:clrMapOvr>
  <p:transition xmlns:p14="http://schemas.microsoft.com/office/powerpoint/2010/main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Video to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Videos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Manage Videos</a:t>
            </a:r>
          </a:p>
          <a:p>
            <a:endParaRPr lang="en-US" b="1" dirty="0" smtClean="0"/>
          </a:p>
          <a:p>
            <a:r>
              <a:rPr lang="en-US" dirty="0" smtClean="0"/>
              <a:t>Videos are organized into</a:t>
            </a:r>
            <a:br>
              <a:rPr lang="en-US" dirty="0" smtClean="0"/>
            </a:b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56" y="1841500"/>
            <a:ext cx="4648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0419"/>
      </p:ext>
    </p:extLst>
  </p:cSld>
  <p:clrMapOvr>
    <a:masterClrMapping/>
  </p:clrMapOvr>
  <p:transition xmlns:p14="http://schemas.microsoft.com/office/powerpoint/2010/main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Add New Collection</a:t>
            </a:r>
          </a:p>
          <a:p>
            <a:r>
              <a:rPr lang="en-US" dirty="0" smtClean="0"/>
              <a:t>Enter name for the collection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Assign</a:t>
            </a:r>
            <a:r>
              <a:rPr lang="en-US" dirty="0" smtClean="0"/>
              <a:t> to assign videos to the collection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17" y="4555067"/>
            <a:ext cx="1226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7503"/>
      </p:ext>
    </p:extLst>
  </p:cSld>
  <p:clrMapOvr>
    <a:masterClrMapping/>
  </p:clrMapOvr>
  <p:transition xmlns:p14="http://schemas.microsoft.com/office/powerpoint/2010/main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a video assignment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Custom</a:t>
            </a:r>
          </a:p>
          <a:p>
            <a:pPr lvl="2"/>
            <a:r>
              <a:rPr lang="en-US" dirty="0" smtClean="0"/>
              <a:t>Videos added to the collection based upon</a:t>
            </a:r>
            <a:br>
              <a:rPr lang="en-US" dirty="0" smtClean="0"/>
            </a:br>
            <a:r>
              <a:rPr lang="en-US" dirty="0" smtClean="0"/>
              <a:t>tags, search terms or custom fields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Playlist</a:t>
            </a:r>
          </a:p>
          <a:p>
            <a:pPr lvl="2"/>
            <a:r>
              <a:rPr lang="en-US" dirty="0" smtClean="0"/>
              <a:t>Videos added to collection based upon</a:t>
            </a:r>
            <a:br>
              <a:rPr lang="en-US" dirty="0" smtClean="0"/>
            </a:br>
            <a:r>
              <a:rPr lang="en-US" dirty="0" smtClean="0"/>
              <a:t>a 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58" y="2009867"/>
            <a:ext cx="8938175" cy="61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8946"/>
      </p:ext>
    </p:extLst>
  </p:cSld>
  <p:clrMapOvr>
    <a:masterClrMapping/>
  </p:clrMapOvr>
  <p:transition xmlns:p14="http://schemas.microsoft.com/office/powerpoint/2010/main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Playlist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Playlist</a:t>
            </a:r>
          </a:p>
          <a:p>
            <a:pPr lvl="1"/>
            <a:r>
              <a:rPr lang="en-US" dirty="0" smtClean="0"/>
              <a:t>List of playlists in your</a:t>
            </a:r>
            <a:br>
              <a:rPr lang="en-US" dirty="0" smtClean="0"/>
            </a:br>
            <a:r>
              <a:rPr lang="en-US" dirty="0" smtClean="0"/>
              <a:t>Video Cloud account will display</a:t>
            </a:r>
          </a:p>
          <a:p>
            <a:endParaRPr lang="en-US" dirty="0" smtClean="0"/>
          </a:p>
          <a:p>
            <a:r>
              <a:rPr lang="en-US" dirty="0" smtClean="0"/>
              <a:t>Select a Playlist to use</a:t>
            </a:r>
          </a:p>
          <a:p>
            <a:pPr lvl="1"/>
            <a:r>
              <a:rPr lang="en-US" dirty="0" smtClean="0"/>
              <a:t>Video list will display videos in</a:t>
            </a:r>
            <a:br>
              <a:rPr lang="en-US" dirty="0" smtClean="0"/>
            </a:br>
            <a:r>
              <a:rPr lang="en-US" dirty="0" smtClean="0"/>
              <a:t>that</a:t>
            </a:r>
            <a:r>
              <a:rPr lang="en-US" dirty="0"/>
              <a:t> </a:t>
            </a:r>
            <a:r>
              <a:rPr lang="en-US" dirty="0" smtClean="0"/>
              <a:t>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2" y="1580446"/>
            <a:ext cx="9953309" cy="73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625"/>
      </p:ext>
    </p:extLst>
  </p:cSld>
  <p:clrMapOvr>
    <a:masterClrMapping/>
  </p:clrMapOvr>
  <p:transition xmlns:p14="http://schemas.microsoft.com/office/powerpoint/2010/main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Custom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Custom</a:t>
            </a:r>
          </a:p>
          <a:p>
            <a:endParaRPr lang="en-US" b="1" dirty="0" smtClean="0"/>
          </a:p>
          <a:p>
            <a:r>
              <a:rPr lang="en-US" dirty="0" smtClean="0"/>
              <a:t>Add search parameters to select</a:t>
            </a:r>
            <a:br>
              <a:rPr lang="en-US" dirty="0" smtClean="0"/>
            </a:br>
            <a:r>
              <a:rPr lang="en-US" dirty="0" smtClean="0"/>
              <a:t>videos for the collection</a:t>
            </a:r>
          </a:p>
          <a:p>
            <a:endParaRPr lang="en-US" dirty="0" smtClean="0"/>
          </a:p>
          <a:p>
            <a:r>
              <a:rPr lang="en-US" dirty="0" smtClean="0"/>
              <a:t>Multiple search parameters are</a:t>
            </a:r>
            <a:br>
              <a:rPr lang="en-US" dirty="0" smtClean="0"/>
            </a:br>
            <a:r>
              <a:rPr lang="en-US" dirty="0" smtClean="0"/>
              <a:t>supported</a:t>
            </a:r>
          </a:p>
          <a:p>
            <a:endParaRPr lang="en-US" dirty="0" smtClean="0"/>
          </a:p>
          <a:p>
            <a:r>
              <a:rPr lang="en-US" dirty="0" smtClean="0"/>
              <a:t>(Optional) Order videos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647" y="1911090"/>
            <a:ext cx="8911176" cy="73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9833"/>
      </p:ext>
    </p:extLst>
  </p:cSld>
  <p:clrMapOvr>
    <a:masterClrMapping/>
  </p:clrMapOvr>
  <p:transition xmlns:p14="http://schemas.microsoft.com/office/powerpoint/2010/main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Collection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image to use to represent the collection</a:t>
            </a:r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361" y="3293533"/>
            <a:ext cx="5702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78"/>
      </p:ext>
    </p:extLst>
  </p:cSld>
  <p:clrMapOvr>
    <a:masterClrMapping/>
  </p:clrMapOvr>
  <p:transition xmlns:p14="http://schemas.microsoft.com/office/powerpoint/2010/main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 a collection under</a:t>
            </a:r>
            <a:br>
              <a:rPr lang="en-US" dirty="0" smtClean="0"/>
            </a:br>
            <a:r>
              <a:rPr lang="en-US" dirty="0" smtClean="0"/>
              <a:t>another collection</a:t>
            </a:r>
          </a:p>
          <a:p>
            <a:endParaRPr lang="en-US" b="1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collections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637" y="1569508"/>
            <a:ext cx="9251460" cy="767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4784"/>
      </p:ext>
    </p:extLst>
  </p:cSld>
  <p:clrMapOvr>
    <a:masterClrMapping/>
  </p:clrMapOvr>
  <p:transition xmlns:p14="http://schemas.microsoft.com/office/powerpoint/2010/main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Setting </a:t>
            </a:r>
            <a:r>
              <a:rPr lang="en-US" dirty="0" smtClean="0"/>
              <a:t>Site </a:t>
            </a:r>
            <a:r>
              <a:rPr lang="en-US" dirty="0"/>
              <a:t>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84589"/>
      </p:ext>
    </p:extLst>
  </p:cSld>
  <p:clrMapOvr>
    <a:masterClrMapping/>
  </p:clrMapOvr>
  <p:transition xmlns:p14="http://schemas.microsoft.com/office/powerpoint/2010/main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Styles</a:t>
            </a:r>
            <a:r>
              <a:rPr lang="en-US" dirty="0" smtClean="0"/>
              <a:t> icon</a:t>
            </a:r>
          </a:p>
          <a:p>
            <a:r>
              <a:rPr lang="en-US" dirty="0" smtClean="0"/>
              <a:t>Change:</a:t>
            </a:r>
          </a:p>
          <a:p>
            <a:pPr lvl="1"/>
            <a:r>
              <a:rPr lang="en-US" dirty="0" smtClean="0"/>
              <a:t>Theme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Fonts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08" y="1749425"/>
            <a:ext cx="38227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0628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Gallery?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Brightcove Gallery enables marketers to create engaging video portal experiences with best practices for SEO, responsive design, social sharing and conversion all in a single solution that can be implemented and updated in just </a:t>
            </a:r>
            <a:r>
              <a:rPr lang="en-US" dirty="0" smtClean="0"/>
              <a:t>minutes</a:t>
            </a:r>
          </a:p>
          <a:p>
            <a:endParaRPr lang="en-US" dirty="0" smtClean="0"/>
          </a:p>
          <a:p>
            <a:r>
              <a:rPr lang="en-US" dirty="0" smtClean="0"/>
              <a:t>Integrates closely with Video Cloud</a:t>
            </a:r>
          </a:p>
          <a:p>
            <a:r>
              <a:rPr lang="en-US" dirty="0"/>
              <a:t>All of the pages have a unique, addressable URL, and include video site maps and Schema.org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No technical resources required</a:t>
            </a:r>
          </a:p>
          <a:p>
            <a:r>
              <a:rPr lang="en-US" dirty="0" smtClean="0"/>
              <a:t>Over 100 out-of-the-box templates</a:t>
            </a:r>
          </a:p>
          <a:p>
            <a:r>
              <a:rPr lang="en-US" dirty="0" smtClean="0"/>
              <a:t>Responsive design looks great on any device</a:t>
            </a:r>
          </a:p>
          <a:p>
            <a:r>
              <a:rPr lang="en-US" dirty="0" smtClean="0"/>
              <a:t>Social sharing features to drive more traffic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49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Social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Social 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Video Sharing</a:t>
            </a:r>
          </a:p>
          <a:p>
            <a:endParaRPr lang="en-US" dirty="0" smtClean="0"/>
          </a:p>
          <a:p>
            <a:r>
              <a:rPr lang="en-US" dirty="0" smtClean="0"/>
              <a:t>Stay Connected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665" y="1676400"/>
            <a:ext cx="3911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9161"/>
      </p:ext>
    </p:extLst>
  </p:cSld>
  <p:clrMapOvr>
    <a:masterClrMapping/>
  </p:clrMapOvr>
  <p:transition xmlns:p14="http://schemas.microsoft.com/office/powerpoint/2010/main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85" y="2654602"/>
            <a:ext cx="7233643" cy="5308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Video Sharing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Sharing settings allow viewers to share your videos out to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844" y="5675545"/>
            <a:ext cx="8168427" cy="35668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178429" y="5431887"/>
            <a:ext cx="9421066" cy="156873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400932"/>
      </p:ext>
    </p:extLst>
  </p:cSld>
  <p:clrMapOvr>
    <a:masterClrMapping/>
  </p:clrMapOvr>
  <p:transition xmlns:p14="http://schemas.microsoft.com/office/powerpoint/2010/main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2" y="2478045"/>
            <a:ext cx="5520981" cy="6656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Stay Connected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 Connected settings provide viewers with easy access to your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667" y="3201505"/>
            <a:ext cx="6002156" cy="637499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6592" y="5143751"/>
            <a:ext cx="6112701" cy="399121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05940"/>
      </p:ext>
    </p:extLst>
  </p:cSld>
  <p:clrMapOvr>
    <a:masterClrMapping/>
  </p:clrMapOvr>
  <p:transition xmlns:p14="http://schemas.microsoft.com/office/powerpoint/2010/main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Discovery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Discovery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endParaRPr lang="en-US" dirty="0" smtClean="0"/>
          </a:p>
          <a:p>
            <a:r>
              <a:rPr lang="en-US" dirty="0" smtClean="0"/>
              <a:t>Site Search</a:t>
            </a:r>
          </a:p>
          <a:p>
            <a:endParaRPr lang="en-US" dirty="0"/>
          </a:p>
          <a:p>
            <a:r>
              <a:rPr lang="en-US" dirty="0" smtClean="0"/>
              <a:t>Site Map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44" y="1905000"/>
            <a:ext cx="32004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6622"/>
      </p:ext>
    </p:extLst>
  </p:cSld>
  <p:clrMapOvr>
    <a:masterClrMapping/>
  </p:clrMapOvr>
  <p:transition xmlns:p14="http://schemas.microsoft.com/office/powerpoint/2010/main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880" y="779286"/>
            <a:ext cx="6038514" cy="84631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Description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the site name, description and keywords</a:t>
            </a:r>
          </a:p>
          <a:p>
            <a:r>
              <a:rPr lang="en-US" dirty="0"/>
              <a:t>N</a:t>
            </a:r>
            <a:r>
              <a:rPr lang="en-US" dirty="0" smtClean="0"/>
              <a:t>ame</a:t>
            </a:r>
          </a:p>
          <a:p>
            <a:pPr lvl="1"/>
            <a:r>
              <a:rPr lang="en-US" dirty="0" smtClean="0"/>
              <a:t>Appears in browser title</a:t>
            </a:r>
          </a:p>
          <a:p>
            <a:pPr lvl="1"/>
            <a:r>
              <a:rPr lang="en-US" dirty="0"/>
              <a:t>Added to site </a:t>
            </a:r>
            <a:r>
              <a:rPr lang="en-US" dirty="0" smtClean="0"/>
              <a:t>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pPr lvl="1"/>
            <a:r>
              <a:rPr lang="en-US" dirty="0" smtClean="0"/>
              <a:t>Added to site thumbnail</a:t>
            </a:r>
          </a:p>
          <a:p>
            <a:pPr lvl="1"/>
            <a:endParaRPr lang="en-US" dirty="0"/>
          </a:p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Added to &lt;meta  name=“keywords”&gt; for page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Meta tags</a:t>
            </a:r>
          </a:p>
          <a:p>
            <a:pPr lvl="1"/>
            <a:r>
              <a:rPr lang="en-US" dirty="0"/>
              <a:t>Used to add additional meta tags for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96" y="6509728"/>
            <a:ext cx="4959010" cy="2953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893537" y="2625613"/>
            <a:ext cx="4105811" cy="403483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229085" y="3644421"/>
            <a:ext cx="4572717" cy="47234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53531"/>
      </p:ext>
    </p:extLst>
  </p:cSld>
  <p:clrMapOvr>
    <a:masterClrMapping/>
  </p:clrMapOvr>
  <p:transition xmlns:p14="http://schemas.microsoft.com/office/powerpoint/2010/main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37" y="5172781"/>
            <a:ext cx="5098660" cy="40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Search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the ability for users to search the site</a:t>
            </a:r>
          </a:p>
          <a:p>
            <a:r>
              <a:rPr lang="en-US" dirty="0"/>
              <a:t>Include Tag – videos must also have this tag</a:t>
            </a:r>
            <a:br>
              <a:rPr lang="en-US" dirty="0"/>
            </a:br>
            <a:r>
              <a:rPr lang="en-US" dirty="0"/>
              <a:t>to be returned in search results</a:t>
            </a:r>
          </a:p>
          <a:p>
            <a:r>
              <a:rPr lang="en-US" dirty="0" smtClean="0"/>
              <a:t>Exclude </a:t>
            </a:r>
            <a:r>
              <a:rPr lang="en-US" dirty="0"/>
              <a:t>Tag – videos </a:t>
            </a:r>
            <a:r>
              <a:rPr lang="en-US" dirty="0" smtClean="0"/>
              <a:t>with this tag will be</a:t>
            </a:r>
            <a:br>
              <a:rPr lang="en-US" dirty="0" smtClean="0"/>
            </a:br>
            <a:r>
              <a:rPr lang="en-US" dirty="0" smtClean="0"/>
              <a:t>excluded from search results</a:t>
            </a:r>
          </a:p>
          <a:p>
            <a:r>
              <a:rPr lang="en-US" dirty="0" smtClean="0"/>
              <a:t>Only a single tag is supported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21" y="2818690"/>
            <a:ext cx="6683781" cy="495346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090176" y="6448778"/>
            <a:ext cx="11050417" cy="2159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96734"/>
      </p:ext>
    </p:extLst>
  </p:cSld>
  <p:clrMapOvr>
    <a:masterClrMapping/>
  </p:clrMapOvr>
  <p:transition xmlns:p14="http://schemas.microsoft.com/office/powerpoint/2010/main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Site Map and Search Feed URLs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 map can </a:t>
            </a:r>
            <a:r>
              <a:rPr lang="en-US" dirty="0"/>
              <a:t>be downloaded and submitted to search engines</a:t>
            </a:r>
            <a:endParaRPr lang="en-US" dirty="0" smtClean="0"/>
          </a:p>
          <a:p>
            <a:r>
              <a:rPr lang="en-US" dirty="0" smtClean="0"/>
              <a:t>Search feed can </a:t>
            </a:r>
            <a:r>
              <a:rPr lang="en-US" dirty="0"/>
              <a:t>be used by most search engine software as a way to add Gallery content to search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Links are not active until the site has been published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10" y="4571647"/>
            <a:ext cx="83947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3731"/>
      </p:ext>
    </p:extLst>
  </p:cSld>
  <p:clrMapOvr>
    <a:masterClrMapping/>
  </p:clrMapOvr>
  <p:transition xmlns:p14="http://schemas.microsoft.com/office/powerpoint/2010/main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General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URL</a:t>
            </a:r>
          </a:p>
          <a:p>
            <a:r>
              <a:rPr lang="en-US" dirty="0" smtClean="0"/>
              <a:t>Lead Form</a:t>
            </a:r>
            <a:endParaRPr lang="en-US" dirty="0"/>
          </a:p>
          <a:p>
            <a:r>
              <a:rPr lang="en-US" dirty="0" smtClean="0"/>
              <a:t>Add-Ons</a:t>
            </a:r>
            <a:endParaRPr lang="en-US" dirty="0"/>
          </a:p>
          <a:p>
            <a:r>
              <a:rPr lang="en-US" dirty="0" smtClean="0"/>
              <a:t>Custom</a:t>
            </a:r>
          </a:p>
          <a:p>
            <a:r>
              <a:rPr lang="en-US" dirty="0" smtClean="0"/>
              <a:t>Header</a:t>
            </a:r>
          </a:p>
          <a:p>
            <a:r>
              <a:rPr lang="en-US" dirty="0" smtClean="0"/>
              <a:t>Footer</a:t>
            </a:r>
          </a:p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315" y="863600"/>
            <a:ext cx="3149600" cy="80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2424"/>
      </p:ext>
    </p:extLst>
  </p:cSld>
  <p:clrMapOvr>
    <a:masterClrMapping/>
  </p:clrMapOvr>
  <p:transition xmlns:p14="http://schemas.microsoft.com/office/powerpoint/2010/main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URL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access the site using a custom domain</a:t>
            </a:r>
          </a:p>
          <a:p>
            <a:endParaRPr lang="en-US" dirty="0" smtClean="0"/>
          </a:p>
          <a:p>
            <a:r>
              <a:rPr lang="en-US" dirty="0" smtClean="0"/>
              <a:t>To use a custom domain you must:</a:t>
            </a:r>
          </a:p>
          <a:p>
            <a:pPr lvl="1"/>
            <a:r>
              <a:rPr lang="en-US" dirty="0" smtClean="0"/>
              <a:t>Configure the domain settings in Gallery</a:t>
            </a:r>
          </a:p>
          <a:p>
            <a:pPr lvl="1"/>
            <a:r>
              <a:rPr lang="en-US" dirty="0" smtClean="0"/>
              <a:t>Configure a CNAME record for the</a:t>
            </a:r>
            <a:br>
              <a:rPr lang="en-US" dirty="0" smtClean="0"/>
            </a:br>
            <a:r>
              <a:rPr lang="en-US" dirty="0" smtClean="0"/>
              <a:t>domain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18092" y="7047242"/>
            <a:ext cx="370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Domain to access the site at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427655" y="7047242"/>
            <a:ext cx="2508273" cy="2158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253" y="3679825"/>
            <a:ext cx="8445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 CNAME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will be different depending on the domain registrar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To host site at videos.mysite.com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Host</a:t>
            </a:r>
            <a:r>
              <a:rPr lang="en-US" dirty="0" smtClean="0"/>
              <a:t> to videos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Points To </a:t>
            </a:r>
            <a:r>
              <a:rPr lang="en-US" dirty="0" smtClean="0"/>
              <a:t>to the Gallery site URL</a:t>
            </a:r>
          </a:p>
          <a:p>
            <a:pPr lvl="2"/>
            <a:r>
              <a:rPr lang="en-US" dirty="0" smtClean="0"/>
              <a:t>Site URL appears with the site thumbnail</a:t>
            </a:r>
          </a:p>
          <a:p>
            <a:r>
              <a:rPr lang="en-US" dirty="0" smtClean="0"/>
              <a:t>DNS changes may take up to 48 hours to appear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8" y="2606693"/>
            <a:ext cx="4974905" cy="260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02" y="6176736"/>
            <a:ext cx="8724900" cy="2387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8132521" y="4511584"/>
            <a:ext cx="5926715" cy="31414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the Gallery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87" y="1763536"/>
            <a:ext cx="11325404" cy="69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948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78" y="609953"/>
            <a:ext cx="4447234" cy="8632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Form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lead form to capture</a:t>
            </a:r>
            <a:br>
              <a:rPr lang="en-US" dirty="0" smtClean="0"/>
            </a:br>
            <a:r>
              <a:rPr lang="en-US" dirty="0" smtClean="0"/>
              <a:t>viewer information as videos</a:t>
            </a:r>
            <a:br>
              <a:rPr lang="en-US" dirty="0" smtClean="0"/>
            </a:br>
            <a:r>
              <a:rPr lang="en-US" dirty="0" smtClean="0"/>
              <a:t>play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823" y="3164776"/>
            <a:ext cx="6350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21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ability to</a:t>
            </a:r>
            <a:br>
              <a:rPr lang="en-US" dirty="0" smtClean="0"/>
            </a:br>
            <a:r>
              <a:rPr lang="en-US" dirty="0" smtClean="0"/>
              <a:t>integrate with third-party</a:t>
            </a:r>
            <a:br>
              <a:rPr lang="en-US" dirty="0" smtClean="0"/>
            </a:br>
            <a:r>
              <a:rPr lang="en-US" dirty="0" smtClean="0"/>
              <a:t>applications</a:t>
            </a:r>
          </a:p>
          <a:p>
            <a:endParaRPr lang="en-US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all the add-ons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3" y="1092200"/>
            <a:ext cx="8356600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461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ustom JavaScript or CSS files</a:t>
            </a:r>
            <a:br>
              <a:rPr lang="en-US" dirty="0" smtClean="0"/>
            </a:br>
            <a:r>
              <a:rPr lang="en-US" dirty="0" smtClean="0"/>
              <a:t>can be used to customize</a:t>
            </a:r>
            <a:br>
              <a:rPr lang="en-US" dirty="0" smtClean="0"/>
            </a:br>
            <a:r>
              <a:rPr lang="en-US" dirty="0" smtClean="0"/>
              <a:t>the site</a:t>
            </a:r>
          </a:p>
          <a:p>
            <a:r>
              <a:rPr lang="en-US" dirty="0" smtClean="0"/>
              <a:t>Configure a custom favicon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site-specific player for the site can</a:t>
            </a:r>
            <a:br>
              <a:rPr lang="en-US" dirty="0" smtClean="0"/>
            </a:br>
            <a:r>
              <a:rPr lang="en-US" dirty="0" smtClean="0"/>
              <a:t>be selected</a:t>
            </a:r>
          </a:p>
          <a:p>
            <a:pPr lvl="1"/>
            <a:r>
              <a:rPr lang="en-US" dirty="0" smtClean="0"/>
              <a:t>This player overrides the account wide</a:t>
            </a:r>
            <a:br>
              <a:rPr lang="en-US" dirty="0" smtClean="0"/>
            </a:br>
            <a:r>
              <a:rPr lang="en-US" dirty="0" smtClean="0"/>
              <a:t>default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60" y="4120443"/>
            <a:ext cx="3909681" cy="1035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345" y="300038"/>
            <a:ext cx="4944612" cy="92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player HTML fallback</a:t>
            </a:r>
          </a:p>
          <a:p>
            <a:endParaRPr lang="en-US" dirty="0" smtClean="0"/>
          </a:p>
          <a:p>
            <a:r>
              <a:rPr lang="en-US" dirty="0" smtClean="0"/>
              <a:t>Show related links</a:t>
            </a:r>
          </a:p>
          <a:p>
            <a:endParaRPr lang="en-US" dirty="0" smtClean="0"/>
          </a:p>
          <a:p>
            <a:r>
              <a:rPr lang="en-US" dirty="0" smtClean="0"/>
              <a:t>Configure auto play</a:t>
            </a:r>
          </a:p>
          <a:p>
            <a:endParaRPr lang="en-US" dirty="0" smtClean="0"/>
          </a:p>
          <a:p>
            <a:r>
              <a:rPr lang="en-US" dirty="0" smtClean="0"/>
              <a:t>Provide </a:t>
            </a:r>
            <a:r>
              <a:rPr lang="en-US" dirty="0" smtClean="0"/>
              <a:t>video download </a:t>
            </a:r>
            <a:r>
              <a:rPr lang="en-US" dirty="0" smtClean="0"/>
              <a:t>link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345" y="300038"/>
            <a:ext cx="4944612" cy="92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42142"/>
      </p:ext>
    </p:extLst>
  </p:cSld>
  <p:clrMapOvr>
    <a:masterClrMapping/>
  </p:clrMapOvr>
  <p:transition xmlns:p14="http://schemas.microsoft.com/office/powerpoint/2010/main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HTML to use for the </a:t>
            </a:r>
            <a:r>
              <a:rPr lang="en-US" dirty="0" smtClean="0"/>
              <a:t>site </a:t>
            </a:r>
            <a:br>
              <a:rPr lang="en-US" dirty="0" smtClean="0"/>
            </a:br>
            <a:r>
              <a:rPr lang="en-US" dirty="0" smtClean="0"/>
              <a:t>header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/>
              <a:t>/or </a:t>
            </a:r>
            <a:r>
              <a:rPr lang="en-US" dirty="0" smtClean="0"/>
              <a:t>footer</a:t>
            </a:r>
          </a:p>
          <a:p>
            <a:endParaRPr lang="en-US" dirty="0"/>
          </a:p>
          <a:p>
            <a:r>
              <a:rPr lang="en-US" dirty="0"/>
              <a:t>Provides the ability to </a:t>
            </a:r>
            <a:r>
              <a:rPr lang="en-US" dirty="0" smtClean="0"/>
              <a:t>customize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Gallery site so it more </a:t>
            </a:r>
            <a:r>
              <a:rPr lang="en-US" dirty="0" smtClean="0"/>
              <a:t>closely</a:t>
            </a:r>
            <a:br>
              <a:rPr lang="en-US" dirty="0" smtClean="0"/>
            </a:br>
            <a:r>
              <a:rPr lang="en-US" dirty="0" smtClean="0"/>
              <a:t>matches </a:t>
            </a:r>
            <a:r>
              <a:rPr lang="en-US" dirty="0"/>
              <a:t>the look and feel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corporate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23" y="2301522"/>
            <a:ext cx="83439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2264"/>
      </p:ext>
    </p:extLst>
  </p:cSld>
  <p:clrMapOvr>
    <a:masterClrMapping/>
  </p:clrMapOvr>
  <p:transition xmlns:p14="http://schemas.microsoft.com/office/powerpoint/2010/main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Restrict access to Gallery site</a:t>
            </a:r>
          </a:p>
          <a:p>
            <a:endParaRPr lang="en-US" dirty="0"/>
          </a:p>
          <a:p>
            <a:r>
              <a:rPr lang="en-US" dirty="0" smtClean="0"/>
              <a:t>Public – available to all</a:t>
            </a:r>
          </a:p>
          <a:p>
            <a:endParaRPr lang="en-US" dirty="0"/>
          </a:p>
          <a:p>
            <a:r>
              <a:rPr lang="en-US" dirty="0" smtClean="0"/>
              <a:t>Private – SSO and IP restriction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SSO – login and password required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IP address – Limit access to a range of</a:t>
            </a:r>
            <a:br>
              <a:rPr lang="en-US" dirty="0" smtClean="0"/>
            </a:br>
            <a:r>
              <a:rPr lang="en-US" dirty="0" smtClean="0"/>
              <a:t>IP addresses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119" y="454731"/>
            <a:ext cx="6131817" cy="87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56907"/>
      </p:ext>
    </p:extLst>
  </p:cSld>
  <p:clrMapOvr>
    <a:masterClrMapping/>
  </p:clrMapOvr>
  <p:transition xmlns:p14="http://schemas.microsoft.com/office/powerpoint/2010/main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Previewing </a:t>
            </a:r>
            <a:r>
              <a:rPr lang="en-US" dirty="0"/>
              <a:t>&amp; Publishing a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63405"/>
      </p:ext>
    </p:extLst>
  </p:cSld>
  <p:clrMapOvr>
    <a:masterClrMapping/>
  </p:clrMapOvr>
  <p:transition xmlns:p14="http://schemas.microsoft.com/office/powerpoint/2010/main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PREVIEW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Preview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140" y="2316335"/>
            <a:ext cx="3124200" cy="393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447" y="1903585"/>
            <a:ext cx="15494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74" y="7286978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0371"/>
      </p:ext>
    </p:extLst>
  </p:cSld>
  <p:clrMapOvr>
    <a:masterClrMapping/>
  </p:clrMapOvr>
  <p:transition xmlns:p14="http://schemas.microsoft.com/office/powerpoint/2010/main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Publish</a:t>
            </a:r>
            <a:r>
              <a:rPr lang="en-US" dirty="0" smtClean="0"/>
              <a:t>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Publish Site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0" y="2309875"/>
            <a:ext cx="3124200" cy="387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03" y="1316567"/>
            <a:ext cx="2286000" cy="168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7343422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2272"/>
      </p:ext>
    </p:extLst>
  </p:cSld>
  <p:clrMapOvr>
    <a:masterClrMapping/>
  </p:clrMapOvr>
  <p:transition xmlns:p14="http://schemas.microsoft.com/office/powerpoint/2010/main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Publishing a site generates a static URL for the site so viewers can access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456744"/>
            <a:ext cx="7200900" cy="367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58" y="3112911"/>
            <a:ext cx="709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7203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967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make any changes to the site, make sure to republish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65" y="3500967"/>
            <a:ext cx="7073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7293"/>
      </p:ext>
    </p:extLst>
  </p:cSld>
  <p:clrMapOvr>
    <a:masterClrMapping/>
  </p:clrMapOvr>
  <p:transition xmlns:p14="http://schemas.microsoft.com/office/powerpoint/2010/main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7762"/>
      </p:ext>
    </p:extLst>
  </p:cSld>
  <p:clrMapOvr>
    <a:masterClrMapping/>
  </p:clrMapOvr>
  <p:transition xmlns:p14="http://schemas.microsoft.com/office/powerpoint/2010/main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lead form data</a:t>
            </a:r>
          </a:p>
          <a:p>
            <a:endParaRPr lang="en-US" dirty="0"/>
          </a:p>
          <a:p>
            <a:r>
              <a:rPr lang="en-US" dirty="0" smtClean="0"/>
              <a:t>You must be an Administrator to</a:t>
            </a:r>
            <a:br>
              <a:rPr lang="en-US" dirty="0" smtClean="0"/>
            </a:br>
            <a:r>
              <a:rPr lang="en-US" dirty="0" smtClean="0"/>
              <a:t>download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433" y="1749425"/>
            <a:ext cx="7505720" cy="726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3426"/>
      </p:ext>
    </p:extLst>
  </p:cSld>
  <p:clrMapOvr>
    <a:masterClrMapping/>
  </p:clrMapOvr>
  <p:transition xmlns:p14="http://schemas.microsoft.com/office/powerpoint/2010/main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46877"/>
      </p:ext>
    </p:extLst>
  </p:cSld>
  <p:clrMapOvr>
    <a:masterClrMapping/>
  </p:clrMapOvr>
  <p:transition xmlns:p14="http://schemas.microsoft.com/office/powerpoint/2010/main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Training and Quick Start </a:t>
            </a:r>
            <a:r>
              <a:rPr lang="en-US" dirty="0"/>
              <a:t>G</a:t>
            </a:r>
            <a:r>
              <a:rPr lang="en-US" dirty="0" smtClean="0"/>
              <a:t>uide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smtClean="0"/>
              <a:t>Gallery </a:t>
            </a:r>
            <a:r>
              <a:rPr lang="en-US" sz="3000" dirty="0"/>
              <a:t>Essentials Training On-Demand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Recorded version of </a:t>
            </a:r>
            <a:r>
              <a:rPr lang="en-US" sz="3000" dirty="0" smtClean="0"/>
              <a:t>Gallery Essentials </a:t>
            </a:r>
            <a:r>
              <a:rPr lang="en-US" sz="3000" dirty="0"/>
              <a:t>training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6"/>
              </a:rPr>
              <a:t>http://bit.ly/</a:t>
            </a:r>
            <a:r>
              <a:rPr lang="en-US" sz="3000" dirty="0" err="1">
                <a:hlinkClick r:id="rId6"/>
              </a:rPr>
              <a:t>bcgallery</a:t>
            </a:r>
            <a:endParaRPr lang="en-US" sz="3000" dirty="0"/>
          </a:p>
          <a:p>
            <a:pPr marL="485733" lvl="1" indent="0" defTabSz="1547073">
              <a:lnSpc>
                <a:spcPct val="90000"/>
              </a:lnSpc>
              <a:buNone/>
            </a:pPr>
            <a:endParaRPr lang="en-US" sz="3000" dirty="0"/>
          </a:p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Quick Start to </a:t>
            </a:r>
            <a:r>
              <a:rPr lang="en-US" sz="3000" dirty="0" smtClean="0"/>
              <a:t>Gallery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Set of hands on steps you can work through on your own to </a:t>
            </a:r>
            <a:r>
              <a:rPr lang="en-US" sz="3000" dirty="0" smtClean="0"/>
              <a:t>build a Gallery site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7"/>
              </a:rPr>
              <a:t>http://bit.ly/</a:t>
            </a:r>
            <a:r>
              <a:rPr lang="en-US" sz="3000" dirty="0" err="1">
                <a:hlinkClick r:id="rId7"/>
              </a:rPr>
              <a:t>qsgallery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99429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Training </a:t>
            </a:r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Brightcove.com &gt; Services &gt;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14" y="2652888"/>
            <a:ext cx="11030506" cy="66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5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Documentation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err="1" smtClean="0"/>
              <a:t>Support.brightcove.com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177" y="2775070"/>
            <a:ext cx="11155140" cy="61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0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Videos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48" y="1890887"/>
            <a:ext cx="13233251" cy="72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1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Support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15" y="1749425"/>
            <a:ext cx="12670038" cy="75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560267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recommend doing a few things before you get started using Gallery: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Create dedicated player(s) for your Gallery sites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Organize your video content in the Media module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Determine which Gallery template to use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047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Dedicated Player(s)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set a default player at the account level to be used by all sites or…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Override the account level player and use a different player for each site</a:t>
            </a:r>
          </a:p>
          <a:p>
            <a:endParaRPr lang="en-US" dirty="0" smtClean="0"/>
          </a:p>
          <a:p>
            <a:r>
              <a:rPr lang="en-US" dirty="0" smtClean="0"/>
              <a:t>Having a dedicated player makes it easier to track Gallery activity in analytics</a:t>
            </a:r>
          </a:p>
          <a:p>
            <a:endParaRPr lang="en-US" dirty="0" smtClean="0"/>
          </a:p>
          <a:p>
            <a:r>
              <a:rPr lang="en-US" dirty="0" smtClean="0"/>
              <a:t>Determine player type to use</a:t>
            </a:r>
          </a:p>
          <a:p>
            <a:pPr lvl="1"/>
            <a:r>
              <a:rPr lang="en-US" dirty="0" smtClean="0"/>
              <a:t>Smart Player</a:t>
            </a:r>
          </a:p>
          <a:p>
            <a:pPr lvl="1"/>
            <a:r>
              <a:rPr lang="en-US" dirty="0" smtClean="0"/>
              <a:t>Brightcove Player</a:t>
            </a:r>
          </a:p>
          <a:p>
            <a:pPr lvl="1"/>
            <a:endParaRPr lang="en-US" dirty="0"/>
          </a:p>
          <a:p>
            <a:r>
              <a:rPr lang="en-US" dirty="0"/>
              <a:t>See the </a:t>
            </a:r>
            <a:r>
              <a:rPr lang="en-US" dirty="0">
                <a:hlinkClick r:id="rId3"/>
              </a:rPr>
              <a:t>Player Feature </a:t>
            </a:r>
            <a:r>
              <a:rPr lang="en-US" dirty="0" smtClean="0">
                <a:hlinkClick r:id="rId3"/>
              </a:rPr>
              <a:t>Comparison</a:t>
            </a:r>
            <a:r>
              <a:rPr lang="en-US" dirty="0" smtClean="0"/>
              <a:t> doc for information on the differences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36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Smart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using Publishing module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a single video player template</a:t>
            </a:r>
          </a:p>
          <a:p>
            <a:endParaRPr lang="en-US" dirty="0"/>
          </a:p>
          <a:p>
            <a:r>
              <a:rPr lang="en-US" dirty="0" smtClean="0"/>
              <a:t>Enable these settings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21" y="5589059"/>
            <a:ext cx="6080410" cy="158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02431" y="5696777"/>
            <a:ext cx="598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 If these settings are not enabled, your player will not appear inside the Gallery module.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721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efault Theme" id="{8A2521FB-64EE-42D5-8758-AC8752AC4E45}" vid="{9A26B303-A712-4382-8B06-5EAD987DB4A0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0EE3B5D0-E15D-4720-AE94-86BB07FCF50B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E5E1EA4C-A180-451D-BD91-2388AC8F8BF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9618</TotalTime>
  <Words>1635</Words>
  <Application>Microsoft Macintosh PowerPoint</Application>
  <PresentationFormat>Custom</PresentationFormat>
  <Paragraphs>468</Paragraphs>
  <Slides>69</Slides>
  <Notes>16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Default Theme</vt:lpstr>
      <vt:lpstr>2014 Titles</vt:lpstr>
      <vt:lpstr>services</vt:lpstr>
      <vt:lpstr>Brightcove Gallery Essentials</vt:lpstr>
      <vt:lpstr>Agenda</vt:lpstr>
      <vt:lpstr>Introduction to Gallery</vt:lpstr>
      <vt:lpstr>What is Gallery?</vt:lpstr>
      <vt:lpstr>Navigating the Gallery Module</vt:lpstr>
      <vt:lpstr>  Before You Get Started</vt:lpstr>
      <vt:lpstr>Before You Get Started</vt:lpstr>
      <vt:lpstr>Creating a Dedicated Player(s)</vt:lpstr>
      <vt:lpstr>Using a Smart Player</vt:lpstr>
      <vt:lpstr>Using a Brightcove Player</vt:lpstr>
      <vt:lpstr>Organizing Your Video Content</vt:lpstr>
      <vt:lpstr>Determining which Gallery template to use</vt:lpstr>
      <vt:lpstr>Gallery Settings</vt:lpstr>
      <vt:lpstr>Configuring Gallery Settings</vt:lpstr>
      <vt:lpstr>Configuring API Read Token</vt:lpstr>
      <vt:lpstr>Configuring the Account Wide Default Player</vt:lpstr>
      <vt:lpstr>Custom Header and Footer</vt:lpstr>
      <vt:lpstr>Creating a New Site</vt:lpstr>
      <vt:lpstr>Creating a New Site</vt:lpstr>
      <vt:lpstr>Creating a New Site</vt:lpstr>
      <vt:lpstr>Gallery Site Editor</vt:lpstr>
      <vt:lpstr>Adding Objects to Pages</vt:lpstr>
      <vt:lpstr>Page Navigation</vt:lpstr>
      <vt:lpstr>Editing the Player Layout</vt:lpstr>
      <vt:lpstr>Editing the Page Content</vt:lpstr>
      <vt:lpstr>Adding an Image</vt:lpstr>
      <vt:lpstr>Adding Text</vt:lpstr>
      <vt:lpstr>Adding Text</vt:lpstr>
      <vt:lpstr>Deleting Objects</vt:lpstr>
      <vt:lpstr>Adding Video to a Site</vt:lpstr>
      <vt:lpstr>Adding Video to a Site</vt:lpstr>
      <vt:lpstr>Creating a Collection</vt:lpstr>
      <vt:lpstr>Creating a Collection</vt:lpstr>
      <vt:lpstr>Using a Playlist Video Assignment</vt:lpstr>
      <vt:lpstr>Using a Custom Video Assignment</vt:lpstr>
      <vt:lpstr>Using a Collection Image</vt:lpstr>
      <vt:lpstr>Nesting Collections</vt:lpstr>
      <vt:lpstr>Setting Site Properties</vt:lpstr>
      <vt:lpstr>Setting Styles</vt:lpstr>
      <vt:lpstr>Setting Social Settings</vt:lpstr>
      <vt:lpstr>Setting Video Sharing Settings</vt:lpstr>
      <vt:lpstr>Setting Stay Connected Settings</vt:lpstr>
      <vt:lpstr>Setting Discovery Settings</vt:lpstr>
      <vt:lpstr>Setting Site Description Settings</vt:lpstr>
      <vt:lpstr>Setting Site Search Settings</vt:lpstr>
      <vt:lpstr>Viewing Site Map and Search Feed URLs </vt:lpstr>
      <vt:lpstr>Setting General Settings</vt:lpstr>
      <vt:lpstr>Setting URL Settings</vt:lpstr>
      <vt:lpstr>Configuring a CNAME record</vt:lpstr>
      <vt:lpstr>Lead Form Settings</vt:lpstr>
      <vt:lpstr>Add-On Settings</vt:lpstr>
      <vt:lpstr>Custom Settings</vt:lpstr>
      <vt:lpstr>Custom Settings</vt:lpstr>
      <vt:lpstr>Custom Header and Footer</vt:lpstr>
      <vt:lpstr>Access Control</vt:lpstr>
      <vt:lpstr>Previewing &amp; Publishing a Site</vt:lpstr>
      <vt:lpstr>Previewing a Site</vt:lpstr>
      <vt:lpstr>Publishing a Site</vt:lpstr>
      <vt:lpstr>Publishing a Site</vt:lpstr>
      <vt:lpstr>Publishing a Site</vt:lpstr>
      <vt:lpstr>Gallery Reports</vt:lpstr>
      <vt:lpstr>Gallery Reports</vt:lpstr>
      <vt:lpstr>Additional Resources</vt:lpstr>
      <vt:lpstr>Online Training and Quick Start Guide</vt:lpstr>
      <vt:lpstr>Additional Training Courses</vt:lpstr>
      <vt:lpstr>Support Documentation</vt:lpstr>
      <vt:lpstr>Training Videos</vt:lpstr>
      <vt:lpstr>Online Support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Bailey</dc:creator>
  <cp:lastModifiedBy>Bob Bailey</cp:lastModifiedBy>
  <cp:revision>214</cp:revision>
  <dcterms:created xsi:type="dcterms:W3CDTF">2014-05-09T14:06:56Z</dcterms:created>
  <dcterms:modified xsi:type="dcterms:W3CDTF">2015-01-06T16:40:49Z</dcterms:modified>
</cp:coreProperties>
</file>